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6" r:id="rId3"/>
  </p:sldMasterIdLst>
  <p:notesMasterIdLst>
    <p:notesMasterId r:id="rId18"/>
  </p:notesMasterIdLst>
  <p:sldIdLst>
    <p:sldId id="274" r:id="rId4"/>
    <p:sldId id="275" r:id="rId5"/>
    <p:sldId id="276" r:id="rId6"/>
    <p:sldId id="277" r:id="rId7"/>
    <p:sldId id="278" r:id="rId8"/>
    <p:sldId id="279" r:id="rId9"/>
    <p:sldId id="280" r:id="rId10"/>
    <p:sldId id="270" r:id="rId11"/>
    <p:sldId id="262" r:id="rId12"/>
    <p:sldId id="269" r:id="rId13"/>
    <p:sldId id="264" r:id="rId14"/>
    <p:sldId id="273" r:id="rId15"/>
    <p:sldId id="263" r:id="rId16"/>
    <p:sldId id="281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660066"/>
    <a:srgbClr val="FF0000"/>
    <a:srgbClr val="CC0000"/>
    <a:srgbClr val="8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A4F7D76B-16BF-4CE1-B0E2-A1F2BCC299D1}" type="datetimeFigureOut">
              <a:rPr lang="en-US"/>
              <a:pPr>
                <a:defRPr/>
              </a:pPr>
              <a:t>9/6/2021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78A0B4A-3787-4D4F-8F73-91F83D16D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184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196BF2-1063-49F0-8448-8AC23B33E431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36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8A0B4A-3787-4D4F-8F73-91F83D16D1E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43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8A0B4A-3787-4D4F-8F73-91F83D16D1E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54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0FF2C-55B1-47FE-A4F5-493718FB6B5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30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5C81B-54C8-4C46-93FE-3C5915FBB0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88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C3BE4-6589-4AE8-872E-6426BE1B18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434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1076-AC36-44F9-9065-338EACBEC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29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EF747-BD7A-4091-BCF4-7D1C1F4ABA5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75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E7DC06-4515-4F09-ACBC-7D39938DBAC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45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AD7CC0-14FE-4934-AE3B-4315293FB4B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57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FD0E67-7F35-4392-A2D9-2CCC94CDF0A7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53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089F31-EB93-4849-B545-60FFBA01E5C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6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29DD41-B3F3-4607-AE8D-1334D49FA245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26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5DE3EE-9207-4C73-9148-4FCBC1A073B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69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2231F-1EBC-4D38-8688-6D723B09D25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845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0AD18A-A4F4-4C36-9889-121DEB3513E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36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E05F90-A8A8-41CF-A63D-0DABC599AC3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23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4744ED-4CC0-41AA-92D4-0BD7EBB038F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89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1797B2-8E1F-4A7C-B4F2-AD8ED4E7288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83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7478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20775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27838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8094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1423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36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72A84-F92C-4403-9A5C-B3E25E1AB8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60611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825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539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5238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4596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83572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902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22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507FE-A390-4798-B64B-06BCCFC653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00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01BCD-1767-4281-94C4-FF8A6F68C7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4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B573C-83C6-4E2F-A8DC-4518D28747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0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DC770-658D-453E-ABE1-BF949A39D4F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47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1FB8-DF33-47F3-9A5E-00763BCFFFC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69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7D7E4-64FB-45E1-B265-32B97EFD310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67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0BC788-6E27-4439-9B01-CE6C6C52CA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23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A5A9F17-A216-4A43-9E98-F1A482DA76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4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/>
          </p:cNvSpPr>
          <p:nvPr userDrawn="1"/>
        </p:nvSpPr>
        <p:spPr bwMode="auto">
          <a:xfrm>
            <a:off x="190501" y="1160464"/>
            <a:ext cx="11425767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 userDrawn="1"/>
        </p:nvSpPr>
        <p:spPr bwMode="auto">
          <a:xfrm rot="2880264">
            <a:off x="10726738" y="5072063"/>
            <a:ext cx="1012825" cy="1536700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1170517" y="331788"/>
            <a:ext cx="99568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785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26" Type="http://schemas.openxmlformats.org/officeDocument/2006/relationships/image" Target="../media/image57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52.png"/><Relationship Id="rId7" Type="http://schemas.openxmlformats.org/officeDocument/2006/relationships/image" Target="../media/image40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5" Type="http://schemas.openxmlformats.org/officeDocument/2006/relationships/image" Target="../media/image5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29" Type="http://schemas.openxmlformats.org/officeDocument/2006/relationships/image" Target="../media/image60.png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png"/><Relationship Id="rId11" Type="http://schemas.openxmlformats.org/officeDocument/2006/relationships/image" Target="../media/image38.wmf"/><Relationship Id="rId24" Type="http://schemas.openxmlformats.org/officeDocument/2006/relationships/image" Target="../media/image55.png"/><Relationship Id="rId5" Type="http://schemas.openxmlformats.org/officeDocument/2006/relationships/image" Target="../media/image37.wmf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28" Type="http://schemas.openxmlformats.org/officeDocument/2006/relationships/image" Target="../media/image59.png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50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42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Relationship Id="rId27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18" Type="http://schemas.openxmlformats.org/officeDocument/2006/relationships/image" Target="../media/image86.png"/><Relationship Id="rId3" Type="http://schemas.openxmlformats.org/officeDocument/2006/relationships/image" Target="../media/image62.png"/><Relationship Id="rId21" Type="http://schemas.openxmlformats.org/officeDocument/2006/relationships/image" Target="../media/image70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17" Type="http://schemas.openxmlformats.org/officeDocument/2006/relationships/image" Target="../media/image67.png"/><Relationship Id="rId25" Type="http://schemas.openxmlformats.org/officeDocument/2006/relationships/image" Target="../media/image74.png"/><Relationship Id="rId2" Type="http://schemas.openxmlformats.org/officeDocument/2006/relationships/image" Target="../media/image61.png"/><Relationship Id="rId16" Type="http://schemas.openxmlformats.org/officeDocument/2006/relationships/image" Target="../media/image84.png"/><Relationship Id="rId20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9.png"/><Relationship Id="rId24" Type="http://schemas.openxmlformats.org/officeDocument/2006/relationships/image" Target="../media/image73.png"/><Relationship Id="rId5" Type="http://schemas.openxmlformats.org/officeDocument/2006/relationships/image" Target="../media/image64.png"/><Relationship Id="rId15" Type="http://schemas.openxmlformats.org/officeDocument/2006/relationships/image" Target="../media/image83.png"/><Relationship Id="rId23" Type="http://schemas.openxmlformats.org/officeDocument/2006/relationships/image" Target="../media/image72.png"/><Relationship Id="rId10" Type="http://schemas.openxmlformats.org/officeDocument/2006/relationships/image" Target="../media/image66.png"/><Relationship Id="rId19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Relationship Id="rId22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gi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Relationship Id="rId6" Type="http://schemas.openxmlformats.org/officeDocument/2006/relationships/slide" Target="slide8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8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gi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6" Type="http://schemas.openxmlformats.org/officeDocument/2006/relationships/slide" Target="slide8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slide" Target="slide8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1828800" y="2286001"/>
            <a:ext cx="8839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371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5275" y="39688"/>
            <a:ext cx="51267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*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Quy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đồng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mẫu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9588" y="632930"/>
            <a:ext cx="579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Ví dụ 1:  </a:t>
            </a:r>
            <a:r>
              <a:rPr lang="en-US" altLang="en-US" b="1" dirty="0" err="1">
                <a:latin typeface="Times New Roman" panose="02020603050405020304" pitchFamily="18" charset="0"/>
              </a:rPr>
              <a:t>Quy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đồng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mẫu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của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689725" y="567796"/>
            <a:ext cx="735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latin typeface="Times New Roman" panose="02020603050405020304" pitchFamily="18" charset="0"/>
              </a:rPr>
              <a:t>và</a:t>
            </a:r>
            <a:endParaRPr lang="en-US" altLang="en-US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72902" y="1400753"/>
            <a:ext cx="766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>
                <a:latin typeface="Times New Roman" panose="02020603050405020304" pitchFamily="18" charset="0"/>
              </a:rPr>
              <a:t>Lấy</a:t>
            </a:r>
            <a:r>
              <a:rPr lang="en-US" altLang="en-US" dirty="0">
                <a:latin typeface="Times New Roman" panose="02020603050405020304" pitchFamily="18" charset="0"/>
              </a:rPr>
              <a:t> 5 x 7 </a:t>
            </a:r>
            <a:r>
              <a:rPr lang="en-US" altLang="en-US" dirty="0" err="1">
                <a:latin typeface="Times New Roman" panose="02020603050405020304" pitchFamily="18" charset="0"/>
              </a:rPr>
              <a:t>là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mẫu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số</a:t>
            </a:r>
            <a:r>
              <a:rPr lang="en-US" altLang="en-US" dirty="0">
                <a:latin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</a:rPr>
              <a:t>chung</a:t>
            </a:r>
            <a:r>
              <a:rPr lang="en-US" altLang="en-US" dirty="0">
                <a:latin typeface="Times New Roman" panose="02020603050405020304" pitchFamily="18" charset="0"/>
              </a:rPr>
              <a:t> (MSC). Ta </a:t>
            </a:r>
            <a:r>
              <a:rPr lang="en-US" altLang="en-US" dirty="0" err="1">
                <a:latin typeface="Times New Roman" panose="02020603050405020304" pitchFamily="18" charset="0"/>
              </a:rPr>
              <a:t>có</a:t>
            </a:r>
            <a:r>
              <a:rPr lang="en-US" altLang="en-US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309563" y="3059113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</a:rPr>
              <a:t>  Ví </a:t>
            </a:r>
            <a:r>
              <a:rPr lang="en-US" altLang="en-US" b="1" dirty="0">
                <a:latin typeface="Times New Roman" panose="02020603050405020304" pitchFamily="18" charset="0"/>
              </a:rPr>
              <a:t>dụ 2:  </a:t>
            </a:r>
            <a:r>
              <a:rPr lang="en-US" altLang="en-US" b="1" dirty="0" err="1">
                <a:latin typeface="Times New Roman" panose="02020603050405020304" pitchFamily="18" charset="0"/>
              </a:rPr>
              <a:t>Quy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đồng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mẫu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</a:rPr>
              <a:t>của</a:t>
            </a:r>
            <a:endParaRPr lang="en-US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9231" name="Text Box 43"/>
          <p:cNvSpPr txBox="1">
            <a:spLocks noChangeArrowheads="1"/>
          </p:cNvSpPr>
          <p:nvPr/>
        </p:nvSpPr>
        <p:spPr bwMode="auto">
          <a:xfrm>
            <a:off x="4456113" y="5106988"/>
            <a:ext cx="3206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;</a:t>
            </a:r>
          </a:p>
        </p:txBody>
      </p:sp>
      <p:sp>
        <p:nvSpPr>
          <p:cNvPr id="34" name="Text Box 71"/>
          <p:cNvSpPr txBox="1">
            <a:spLocks noChangeArrowheads="1"/>
          </p:cNvSpPr>
          <p:nvPr/>
        </p:nvSpPr>
        <p:spPr bwMode="auto">
          <a:xfrm>
            <a:off x="6550025" y="3240088"/>
            <a:ext cx="5222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 err="1">
                <a:latin typeface="Times New Roman" panose="02020603050405020304" pitchFamily="18" charset="0"/>
              </a:rPr>
              <a:t>và</a:t>
            </a:r>
            <a:endParaRPr lang="en-US" altLang="en-US" sz="2800" b="1" i="1" dirty="0">
              <a:latin typeface="Times New Roman" panose="02020603050405020304" pitchFamily="18" charset="0"/>
            </a:endParaRPr>
          </a:p>
        </p:txBody>
      </p:sp>
      <p:sp>
        <p:nvSpPr>
          <p:cNvPr id="35" name="Text Box 72"/>
          <p:cNvSpPr txBox="1">
            <a:spLocks noChangeArrowheads="1"/>
          </p:cNvSpPr>
          <p:nvPr/>
        </p:nvSpPr>
        <p:spPr bwMode="auto">
          <a:xfrm>
            <a:off x="0" y="4102100"/>
            <a:ext cx="21129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sng" dirty="0" err="1">
                <a:latin typeface="Times New Roman" panose="02020603050405020304" pitchFamily="18" charset="0"/>
              </a:rPr>
              <a:t>Nhận</a:t>
            </a:r>
            <a:r>
              <a:rPr lang="en-US" altLang="en-US" u="sng" dirty="0">
                <a:latin typeface="Times New Roman" panose="02020603050405020304" pitchFamily="18" charset="0"/>
              </a:rPr>
              <a:t> </a:t>
            </a:r>
            <a:r>
              <a:rPr lang="en-US" altLang="en-US" u="sng" dirty="0" err="1">
                <a:latin typeface="Times New Roman" panose="02020603050405020304" pitchFamily="18" charset="0"/>
              </a:rPr>
              <a:t>xét</a:t>
            </a:r>
            <a:r>
              <a:rPr lang="en-US" altLang="en-US" u="sng" dirty="0">
                <a:latin typeface="Times New Roman" panose="02020603050405020304" pitchFamily="18" charset="0"/>
              </a:rPr>
              <a:t>:</a:t>
            </a:r>
            <a:endParaRPr lang="en-US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2112963" y="4102100"/>
            <a:ext cx="86312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i="1" dirty="0">
                <a:latin typeface="Times New Roman" panose="02020603050405020304" pitchFamily="18" charset="0"/>
              </a:rPr>
              <a:t>10 : 5 = 2,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chọn</a:t>
            </a:r>
            <a:r>
              <a:rPr lang="en-US" altLang="en-US" b="1" i="1" dirty="0">
                <a:latin typeface="Times New Roman" panose="02020603050405020304" pitchFamily="18" charset="0"/>
              </a:rPr>
              <a:t> 10 </a:t>
            </a:r>
            <a:r>
              <a:rPr lang="en-US" altLang="en-US" b="1" i="1" dirty="0" err="1">
                <a:latin typeface="Times New Roman" panose="02020603050405020304" pitchFamily="18" charset="0"/>
              </a:rPr>
              <a:t>làm</a:t>
            </a:r>
            <a:r>
              <a:rPr lang="en-US" altLang="en-US" b="1" i="1" dirty="0">
                <a:latin typeface="Times New Roman" panose="02020603050405020304" pitchFamily="18" charset="0"/>
              </a:rPr>
              <a:t> MSC. Ta có:</a:t>
            </a:r>
          </a:p>
        </p:txBody>
      </p:sp>
      <p:sp>
        <p:nvSpPr>
          <p:cNvPr id="37" name="Text Box 85"/>
          <p:cNvSpPr txBox="1">
            <a:spLocks noChangeArrowheads="1"/>
          </p:cNvSpPr>
          <p:nvPr/>
        </p:nvSpPr>
        <p:spPr bwMode="auto">
          <a:xfrm>
            <a:off x="5046663" y="4911725"/>
            <a:ext cx="25082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giữ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endParaRPr lang="en-US" altLang="en-US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09426" y="2054975"/>
            <a:ext cx="825867" cy="892552"/>
          </a:xfrm>
          <a:prstGeom prst="rect">
            <a:avLst/>
          </a:prstGeom>
          <a:blipFill>
            <a:blip r:embed="rId2"/>
            <a:stretch>
              <a:fillRect r="-17778" b="-5442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86056" y="2003381"/>
            <a:ext cx="1306512" cy="892552"/>
          </a:xfrm>
          <a:prstGeom prst="rect">
            <a:avLst/>
          </a:prstGeom>
          <a:blipFill>
            <a:blip r:embed="rId3"/>
            <a:stretch>
              <a:fillRect r="-21860" b="-10959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11" name="Rectangle 1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7926" y="1940896"/>
            <a:ext cx="788999" cy="101752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en-US"/>
              <a:t> </a:t>
            </a:r>
          </a:p>
        </p:txBody>
      </p:sp>
      <p:sp>
        <p:nvSpPr>
          <p:cNvPr id="41" name="Rectangle 4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3246" y="1984953"/>
            <a:ext cx="825867" cy="888961"/>
          </a:xfrm>
          <a:prstGeom prst="rect">
            <a:avLst/>
          </a:prstGeom>
          <a:blipFill>
            <a:blip r:embed="rId5"/>
            <a:stretch>
              <a:fillRect r="-18519" b="-6897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4" name="Rectangle 4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05281" y="1989257"/>
            <a:ext cx="1306512" cy="900824"/>
          </a:xfrm>
          <a:prstGeom prst="rect">
            <a:avLst/>
          </a:prstGeom>
          <a:blipFill>
            <a:blip r:embed="rId6"/>
            <a:stretch>
              <a:fillRect r="-22430" b="-10135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5" name="Rectangle 4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55562" y="1949590"/>
            <a:ext cx="788266" cy="959686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6" name="Rectangle 4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74120" y="486643"/>
            <a:ext cx="591829" cy="892552"/>
          </a:xfrm>
          <a:prstGeom prst="rect">
            <a:avLst/>
          </a:prstGeom>
          <a:blipFill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47" name="Rectangle 4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98129" y="585780"/>
            <a:ext cx="591829" cy="888961"/>
          </a:xfrm>
          <a:prstGeom prst="rect">
            <a:avLst/>
          </a:pr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en-US" dirty="0">
                <a:noFill/>
              </a:rPr>
              <a:t> </a:t>
            </a:r>
          </a:p>
        </p:txBody>
      </p:sp>
      <p:sp>
        <p:nvSpPr>
          <p:cNvPr id="14" name="Rectangle 1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016589" y="3072086"/>
            <a:ext cx="411758" cy="901785"/>
          </a:xfrm>
          <a:prstGeom prst="rect">
            <a:avLst/>
          </a:pr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r>
              <a:rPr lang="en-US" sz="2400">
                <a:noFill/>
              </a:rPr>
              <a:t> </a:t>
            </a:r>
          </a:p>
        </p:txBody>
      </p:sp>
      <p:sp>
        <p:nvSpPr>
          <p:cNvPr id="50" name="Rectangle 4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48993" y="4803474"/>
            <a:ext cx="887512" cy="901785"/>
          </a:xfrm>
          <a:prstGeom prst="rect">
            <a:avLst/>
          </a:pr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51" name="Rectangle 5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14841" y="4853944"/>
            <a:ext cx="1790699" cy="901785"/>
          </a:xfrm>
          <a:prstGeom prst="rect">
            <a:avLst/>
          </a:prstGeom>
          <a:blipFill>
            <a:blip r:embed="rId12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9"/>
              <p:cNvSpPr txBox="1">
                <a:spLocks noChangeArrowheads="1"/>
              </p:cNvSpPr>
              <p:nvPr/>
            </p:nvSpPr>
            <p:spPr bwMode="auto">
              <a:xfrm>
                <a:off x="7083801" y="2971800"/>
                <a:ext cx="993399" cy="966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sz="40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altLang="en-US" sz="40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3801" y="2971800"/>
                <a:ext cx="993399" cy="96667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3577628" y="4800600"/>
                <a:ext cx="994372" cy="966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en-US" sz="40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altLang="en-US" sz="40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7628" y="4800600"/>
                <a:ext cx="994372" cy="96667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6924484" y="4774159"/>
                <a:ext cx="1260857" cy="9666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4000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en-US" sz="40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altLang="en-US" sz="40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24484" y="4774159"/>
                <a:ext cx="1260857" cy="96667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21" grpId="0"/>
      <p:bldP spid="25" grpId="0"/>
      <p:bldP spid="26" grpId="0"/>
      <p:bldP spid="9231" grpId="0"/>
      <p:bldP spid="34" grpId="0"/>
      <p:bldP spid="35" grpId="0"/>
      <p:bldP spid="36" grpId="0"/>
      <p:bldP spid="37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6688" y="100013"/>
            <a:ext cx="198964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 smtClean="0">
                <a:latin typeface="Times New Roman" panose="02020603050405020304" pitchFamily="18" charset="0"/>
              </a:rPr>
              <a:t>Luyện</a:t>
            </a:r>
            <a:r>
              <a:rPr lang="en-US" altLang="en-US" sz="30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tập</a:t>
            </a:r>
            <a:r>
              <a:rPr lang="en-US" altLang="en-US" sz="3000" b="1" dirty="0">
                <a:latin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Text Box 3"/>
              <p:cNvSpPr txBox="1">
                <a:spLocks noChangeArrowheads="1"/>
              </p:cNvSpPr>
              <p:nvPr/>
            </p:nvSpPr>
            <p:spPr bwMode="auto">
              <a:xfrm>
                <a:off x="319088" y="709613"/>
                <a:ext cx="7910512" cy="990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000" b="1" dirty="0" smtClean="0">
                    <a:latin typeface="Times New Roman" panose="02020603050405020304" pitchFamily="18" charset="0"/>
                  </a:rPr>
                  <a:t>Bài</a:t>
                </a:r>
                <a:r>
                  <a:rPr lang="en-US" altLang="en-US" sz="3000" b="1" dirty="0">
                    <a:latin typeface="Times New Roman" panose="02020603050405020304" pitchFamily="18" charset="0"/>
                  </a:rPr>
                  <a:t> 1:  </a:t>
                </a:r>
                <a:r>
                  <a:rPr lang="en-US" altLang="en-US" sz="3000" b="1" dirty="0" err="1">
                    <a:latin typeface="Times New Roman" panose="02020603050405020304" pitchFamily="18" charset="0"/>
                  </a:rPr>
                  <a:t>Rút</a:t>
                </a:r>
                <a:r>
                  <a:rPr lang="en-US" altLang="en-US" sz="30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b="1" dirty="0" err="1">
                    <a:latin typeface="Times New Roman" panose="02020603050405020304" pitchFamily="18" charset="0"/>
                  </a:rPr>
                  <a:t>gọn</a:t>
                </a:r>
                <a:r>
                  <a:rPr lang="en-US" altLang="en-US" sz="30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b="1" dirty="0" err="1">
                    <a:latin typeface="Times New Roman" panose="02020603050405020304" pitchFamily="18" charset="0"/>
                  </a:rPr>
                  <a:t>các</a:t>
                </a:r>
                <a:r>
                  <a:rPr lang="en-US" altLang="en-US" sz="30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b="1" dirty="0" err="1">
                    <a:latin typeface="Times New Roman" panose="02020603050405020304" pitchFamily="18" charset="0"/>
                  </a:rPr>
                  <a:t>phân</a:t>
                </a:r>
                <a:r>
                  <a:rPr lang="en-US" altLang="en-US" sz="3000" b="1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3000" b="1" dirty="0" err="1">
                    <a:latin typeface="Times New Roman" panose="02020603050405020304" pitchFamily="18" charset="0"/>
                  </a:rPr>
                  <a:t>sô</a:t>
                </a:r>
                <a:r>
                  <a:rPr lang="en-US" altLang="en-US" sz="3000" b="1" dirty="0">
                    <a:latin typeface="Times New Roman" panose="02020603050405020304" pitchFamily="18" charset="0"/>
                  </a:rPr>
                  <a:t>́</a:t>
                </a:r>
                <a:r>
                  <a:rPr lang="en-US" altLang="en-US" sz="3000" b="1" dirty="0" smtClean="0">
                    <a:latin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US" alt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  <m:r>
                      <a:rPr lang="en-US" altLang="en-US" sz="4000" b="1" i="1" smtClean="0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altLang="en-US" sz="4000" b="1" i="1" smtClean="0">
                            <a:latin typeface="Cambria Math" panose="02040503050406030204" pitchFamily="18" charset="0"/>
                          </a:rPr>
                          <m:t>𝟔𝟒</m:t>
                        </m:r>
                      </m:den>
                    </m:f>
                  </m:oMath>
                </a14:m>
                <a:endParaRPr lang="en-US" altLang="en-US" sz="4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33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088" y="709613"/>
                <a:ext cx="7910512" cy="990656"/>
              </a:xfrm>
              <a:prstGeom prst="rect">
                <a:avLst/>
              </a:prstGeom>
              <a:blipFill rotWithShape="0">
                <a:blip r:embed="rId2"/>
                <a:stretch>
                  <a:fillRect l="-1772" b="-12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66"/>
          <p:cNvGrpSpPr>
            <a:grpSpLocks/>
          </p:cNvGrpSpPr>
          <p:nvPr/>
        </p:nvGrpSpPr>
        <p:grpSpPr bwMode="auto">
          <a:xfrm>
            <a:off x="5353904" y="2112560"/>
            <a:ext cx="1371600" cy="723900"/>
            <a:chOff x="1584" y="1344"/>
            <a:chExt cx="864" cy="456"/>
          </a:xfrm>
        </p:grpSpPr>
        <p:sp>
          <p:nvSpPr>
            <p:cNvPr id="81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920" y="1344"/>
              <a:ext cx="486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5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15 : 5</a:t>
              </a:r>
            </a:p>
            <a:p>
              <a:pPr algn="ctr"/>
              <a:r>
                <a:rPr lang="en-US" sz="45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 : 5</a:t>
              </a:r>
            </a:p>
          </p:txBody>
        </p:sp>
        <p:sp>
          <p:nvSpPr>
            <p:cNvPr id="82" name="Line 34"/>
            <p:cNvSpPr>
              <a:spLocks noChangeShapeType="1"/>
            </p:cNvSpPr>
            <p:nvPr/>
          </p:nvSpPr>
          <p:spPr bwMode="auto">
            <a:xfrm>
              <a:off x="1920" y="1584"/>
              <a:ext cx="52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5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3" name="Group 39"/>
            <p:cNvGrpSpPr>
              <a:grpSpLocks/>
            </p:cNvGrpSpPr>
            <p:nvPr/>
          </p:nvGrpSpPr>
          <p:grpSpPr bwMode="auto">
            <a:xfrm>
              <a:off x="1584" y="1536"/>
              <a:ext cx="144" cy="48"/>
              <a:chOff x="1584" y="1536"/>
              <a:chExt cx="144" cy="48"/>
            </a:xfrm>
          </p:grpSpPr>
          <p:sp>
            <p:nvSpPr>
              <p:cNvPr id="84" name="Line 37"/>
              <p:cNvSpPr>
                <a:spLocks noChangeShapeType="1"/>
              </p:cNvSpPr>
              <p:nvPr/>
            </p:nvSpPr>
            <p:spPr bwMode="auto">
              <a:xfrm>
                <a:off x="1584" y="153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Line 38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6" name="Group 67"/>
          <p:cNvGrpSpPr>
            <a:grpSpLocks/>
          </p:cNvGrpSpPr>
          <p:nvPr/>
        </p:nvGrpSpPr>
        <p:grpSpPr bwMode="auto">
          <a:xfrm>
            <a:off x="6954104" y="2095500"/>
            <a:ext cx="762000" cy="723900"/>
            <a:chOff x="2592" y="1344"/>
            <a:chExt cx="480" cy="456"/>
          </a:xfrm>
        </p:grpSpPr>
        <p:sp>
          <p:nvSpPr>
            <p:cNvPr id="87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2928" y="1344"/>
              <a:ext cx="108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  <a:p>
              <a:pPr algn="ctr"/>
              <a:r>
                <a:rPr lang="en-US" sz="4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8" name="Line 36"/>
            <p:cNvSpPr>
              <a:spLocks noChangeShapeType="1"/>
            </p:cNvSpPr>
            <p:nvPr/>
          </p:nvSpPr>
          <p:spPr bwMode="auto">
            <a:xfrm>
              <a:off x="2880" y="1584"/>
              <a:ext cx="19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9" name="Group 55"/>
            <p:cNvGrpSpPr>
              <a:grpSpLocks/>
            </p:cNvGrpSpPr>
            <p:nvPr/>
          </p:nvGrpSpPr>
          <p:grpSpPr bwMode="auto">
            <a:xfrm>
              <a:off x="2592" y="1584"/>
              <a:ext cx="144" cy="48"/>
              <a:chOff x="1584" y="1536"/>
              <a:chExt cx="144" cy="48"/>
            </a:xfrm>
          </p:grpSpPr>
          <p:sp>
            <p:nvSpPr>
              <p:cNvPr id="90" name="Line 56"/>
              <p:cNvSpPr>
                <a:spLocks noChangeShapeType="1"/>
              </p:cNvSpPr>
              <p:nvPr/>
            </p:nvSpPr>
            <p:spPr bwMode="auto">
              <a:xfrm>
                <a:off x="1584" y="153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Line 57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2" name="Group 68"/>
          <p:cNvGrpSpPr>
            <a:grpSpLocks/>
          </p:cNvGrpSpPr>
          <p:nvPr/>
        </p:nvGrpSpPr>
        <p:grpSpPr bwMode="auto">
          <a:xfrm>
            <a:off x="5410200" y="3467100"/>
            <a:ext cx="1381125" cy="723900"/>
            <a:chOff x="1584" y="2160"/>
            <a:chExt cx="870" cy="456"/>
          </a:xfrm>
        </p:grpSpPr>
        <p:grpSp>
          <p:nvGrpSpPr>
            <p:cNvPr id="93" name="Group 52"/>
            <p:cNvGrpSpPr>
              <a:grpSpLocks/>
            </p:cNvGrpSpPr>
            <p:nvPr/>
          </p:nvGrpSpPr>
          <p:grpSpPr bwMode="auto">
            <a:xfrm>
              <a:off x="1584" y="2352"/>
              <a:ext cx="144" cy="48"/>
              <a:chOff x="1584" y="1536"/>
              <a:chExt cx="144" cy="48"/>
            </a:xfrm>
          </p:grpSpPr>
          <p:sp>
            <p:nvSpPr>
              <p:cNvPr id="96" name="Line 53"/>
              <p:cNvSpPr>
                <a:spLocks noChangeShapeType="1"/>
              </p:cNvSpPr>
              <p:nvPr/>
            </p:nvSpPr>
            <p:spPr bwMode="auto">
              <a:xfrm>
                <a:off x="1584" y="153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7" name="Line 54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4" name="WordArt 58"/>
            <p:cNvSpPr>
              <a:spLocks noChangeArrowheads="1" noChangeShapeType="1" noTextEdit="1"/>
            </p:cNvSpPr>
            <p:nvPr/>
          </p:nvSpPr>
          <p:spPr bwMode="auto">
            <a:xfrm>
              <a:off x="1968" y="2160"/>
              <a:ext cx="486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: 9</a:t>
              </a:r>
            </a:p>
            <a:p>
              <a:pPr algn="ctr"/>
              <a:r>
                <a:rPr lang="en-US" sz="4400" kern="1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27 : 9</a:t>
              </a:r>
            </a:p>
          </p:txBody>
        </p:sp>
        <p:sp>
          <p:nvSpPr>
            <p:cNvPr id="95" name="Line 59"/>
            <p:cNvSpPr>
              <a:spLocks noChangeShapeType="1"/>
            </p:cNvSpPr>
            <p:nvPr/>
          </p:nvSpPr>
          <p:spPr bwMode="auto">
            <a:xfrm>
              <a:off x="1968" y="2400"/>
              <a:ext cx="480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8" name="Group 69"/>
          <p:cNvGrpSpPr>
            <a:grpSpLocks/>
          </p:cNvGrpSpPr>
          <p:nvPr/>
        </p:nvGrpSpPr>
        <p:grpSpPr bwMode="auto">
          <a:xfrm>
            <a:off x="7010400" y="3467100"/>
            <a:ext cx="838200" cy="723900"/>
            <a:chOff x="2592" y="2160"/>
            <a:chExt cx="528" cy="456"/>
          </a:xfrm>
        </p:grpSpPr>
        <p:grpSp>
          <p:nvGrpSpPr>
            <p:cNvPr id="99" name="Group 46"/>
            <p:cNvGrpSpPr>
              <a:grpSpLocks/>
            </p:cNvGrpSpPr>
            <p:nvPr/>
          </p:nvGrpSpPr>
          <p:grpSpPr bwMode="auto">
            <a:xfrm>
              <a:off x="2592" y="2352"/>
              <a:ext cx="144" cy="48"/>
              <a:chOff x="1584" y="1536"/>
              <a:chExt cx="144" cy="48"/>
            </a:xfrm>
          </p:grpSpPr>
          <p:sp>
            <p:nvSpPr>
              <p:cNvPr id="102" name="Line 47"/>
              <p:cNvSpPr>
                <a:spLocks noChangeShapeType="1"/>
              </p:cNvSpPr>
              <p:nvPr/>
            </p:nvSpPr>
            <p:spPr bwMode="auto">
              <a:xfrm>
                <a:off x="1584" y="153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" name="Line 48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0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976" y="2160"/>
              <a:ext cx="108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  <a:p>
              <a:pPr algn="ctr"/>
              <a:r>
                <a:rPr lang="en-US" sz="4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1" name="Line 61"/>
            <p:cNvSpPr>
              <a:spLocks noChangeShapeType="1"/>
            </p:cNvSpPr>
            <p:nvPr/>
          </p:nvSpPr>
          <p:spPr bwMode="auto">
            <a:xfrm>
              <a:off x="2928" y="2400"/>
              <a:ext cx="19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4" name="Group 70"/>
          <p:cNvGrpSpPr>
            <a:grpSpLocks/>
          </p:cNvGrpSpPr>
          <p:nvPr/>
        </p:nvGrpSpPr>
        <p:grpSpPr bwMode="auto">
          <a:xfrm>
            <a:off x="5392004" y="4838700"/>
            <a:ext cx="1447800" cy="723900"/>
            <a:chOff x="1536" y="3072"/>
            <a:chExt cx="912" cy="456"/>
          </a:xfrm>
        </p:grpSpPr>
        <p:grpSp>
          <p:nvGrpSpPr>
            <p:cNvPr id="105" name="Group 49"/>
            <p:cNvGrpSpPr>
              <a:grpSpLocks/>
            </p:cNvGrpSpPr>
            <p:nvPr/>
          </p:nvGrpSpPr>
          <p:grpSpPr bwMode="auto">
            <a:xfrm>
              <a:off x="1536" y="3264"/>
              <a:ext cx="144" cy="48"/>
              <a:chOff x="1584" y="1536"/>
              <a:chExt cx="144" cy="48"/>
            </a:xfrm>
          </p:grpSpPr>
          <p:sp>
            <p:nvSpPr>
              <p:cNvPr id="108" name="Line 50"/>
              <p:cNvSpPr>
                <a:spLocks noChangeShapeType="1"/>
              </p:cNvSpPr>
              <p:nvPr/>
            </p:nvSpPr>
            <p:spPr bwMode="auto">
              <a:xfrm>
                <a:off x="1584" y="153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9" name="Line 51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6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1920" y="3072"/>
              <a:ext cx="486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36 : 4</a:t>
              </a:r>
            </a:p>
            <a:p>
              <a:pPr algn="ctr"/>
              <a:r>
                <a:rPr lang="en-US" sz="4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64 : 4</a:t>
              </a:r>
            </a:p>
          </p:txBody>
        </p:sp>
        <p:sp>
          <p:nvSpPr>
            <p:cNvPr id="107" name="Line 63"/>
            <p:cNvSpPr>
              <a:spLocks noChangeShapeType="1"/>
            </p:cNvSpPr>
            <p:nvPr/>
          </p:nvSpPr>
          <p:spPr bwMode="auto">
            <a:xfrm>
              <a:off x="1872" y="3312"/>
              <a:ext cx="57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0" name="Group 71"/>
          <p:cNvGrpSpPr>
            <a:grpSpLocks/>
          </p:cNvGrpSpPr>
          <p:nvPr/>
        </p:nvGrpSpPr>
        <p:grpSpPr bwMode="auto">
          <a:xfrm>
            <a:off x="7068404" y="4838700"/>
            <a:ext cx="876300" cy="723900"/>
            <a:chOff x="2592" y="3072"/>
            <a:chExt cx="552" cy="456"/>
          </a:xfrm>
        </p:grpSpPr>
        <p:grpSp>
          <p:nvGrpSpPr>
            <p:cNvPr id="111" name="Group 43"/>
            <p:cNvGrpSpPr>
              <a:grpSpLocks/>
            </p:cNvGrpSpPr>
            <p:nvPr/>
          </p:nvGrpSpPr>
          <p:grpSpPr bwMode="auto">
            <a:xfrm>
              <a:off x="2592" y="3264"/>
              <a:ext cx="144" cy="48"/>
              <a:chOff x="1584" y="1536"/>
              <a:chExt cx="144" cy="48"/>
            </a:xfrm>
          </p:grpSpPr>
          <p:sp>
            <p:nvSpPr>
              <p:cNvPr id="114" name="Line 44"/>
              <p:cNvSpPr>
                <a:spLocks noChangeShapeType="1"/>
              </p:cNvSpPr>
              <p:nvPr/>
            </p:nvSpPr>
            <p:spPr bwMode="auto">
              <a:xfrm>
                <a:off x="1584" y="1536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5" name="Line 45"/>
              <p:cNvSpPr>
                <a:spLocks noChangeShapeType="1"/>
              </p:cNvSpPr>
              <p:nvPr/>
            </p:nvSpPr>
            <p:spPr bwMode="auto">
              <a:xfrm>
                <a:off x="1584" y="1584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4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12" name="WordArt 64"/>
            <p:cNvSpPr>
              <a:spLocks noChangeArrowheads="1" noChangeShapeType="1" noTextEdit="1"/>
            </p:cNvSpPr>
            <p:nvPr/>
          </p:nvSpPr>
          <p:spPr bwMode="auto">
            <a:xfrm>
              <a:off x="2928" y="3072"/>
              <a:ext cx="216" cy="45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</a:t>
              </a:r>
            </a:p>
            <a:p>
              <a:pPr algn="ctr"/>
              <a:r>
                <a:rPr lang="en-US" sz="44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113" name="Line 65"/>
            <p:cNvSpPr>
              <a:spLocks noChangeShapeType="1"/>
            </p:cNvSpPr>
            <p:nvPr/>
          </p:nvSpPr>
          <p:spPr bwMode="auto">
            <a:xfrm>
              <a:off x="2928" y="3312"/>
              <a:ext cx="19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4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506872" y="297521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584778" y="1981200"/>
                <a:ext cx="749222" cy="910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en-US" altLang="en-US" sz="2800" b="1" i="1"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4778" y="1981200"/>
                <a:ext cx="749222" cy="9105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648200" y="3291458"/>
                <a:ext cx="713657" cy="8995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>
                              <a:latin typeface="Cambria Math" panose="02040503050406030204" pitchFamily="18" charset="0"/>
                            </a:rPr>
                            <m:t>𝟏𝟖</m:t>
                          </m:r>
                        </m:num>
                        <m:den>
                          <m:r>
                            <a:rPr lang="en-US" altLang="en-US" sz="2800" b="1" i="1">
                              <a:latin typeface="Cambria Math" panose="02040503050406030204" pitchFamily="18" charset="0"/>
                            </a:rPr>
                            <m:t>𝟐𝟕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291458"/>
                <a:ext cx="713657" cy="8995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648200" y="4724400"/>
                <a:ext cx="713657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>
                              <a:latin typeface="Cambria Math" panose="02040503050406030204" pitchFamily="18" charset="0"/>
                            </a:rPr>
                            <m:t>𝟑𝟔</m:t>
                          </m:r>
                        </m:num>
                        <m:den>
                          <m:r>
                            <a:rPr lang="en-US" altLang="en-US" sz="2800" b="1" i="1">
                              <a:latin typeface="Cambria Math" panose="02040503050406030204" pitchFamily="18" charset="0"/>
                            </a:rPr>
                            <m:t>𝟔𝟒</m:t>
                          </m:r>
                        </m:den>
                      </m:f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24400"/>
                <a:ext cx="713657" cy="9017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4339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-22830"/>
            <a:ext cx="647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2: 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Quy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đồng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mẫu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sô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́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002960"/>
              </p:ext>
            </p:extLst>
          </p:nvPr>
        </p:nvGraphicFramePr>
        <p:xfrm>
          <a:off x="9709150" y="609600"/>
          <a:ext cx="565816" cy="96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Equation" r:id="rId4" imgW="114250" imgH="228501" progId="Equation.DSMT4">
                  <p:embed/>
                </p:oleObj>
              </mc:Choice>
              <mc:Fallback>
                <p:oleObj name="Equation" r:id="rId4" imgW="114250" imgH="228501" progId="Equation.DSMT4">
                  <p:embed/>
                  <p:pic>
                    <p:nvPicPr>
                      <p:cNvPr id="1126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150" y="609600"/>
                        <a:ext cx="565816" cy="966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83820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̀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210800" y="1143000"/>
            <a:ext cx="2551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6248400" y="83820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8113713" y="762000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9144000" y="76200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và</a:t>
            </a:r>
          </a:p>
        </p:txBody>
      </p:sp>
      <p:sp>
        <p:nvSpPr>
          <p:cNvPr id="17" name="Text Box 50"/>
          <p:cNvSpPr txBox="1">
            <a:spLocks noChangeArrowheads="1"/>
          </p:cNvSpPr>
          <p:nvPr/>
        </p:nvSpPr>
        <p:spPr bwMode="auto">
          <a:xfrm>
            <a:off x="5029200" y="838200"/>
            <a:ext cx="505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2133600" y="914400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9" name="Text Box 54"/>
          <p:cNvSpPr txBox="1">
            <a:spLocks noChangeArrowheads="1"/>
          </p:cNvSpPr>
          <p:nvPr/>
        </p:nvSpPr>
        <p:spPr bwMode="auto">
          <a:xfrm>
            <a:off x="7391400" y="7620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;</a:t>
            </a:r>
          </a:p>
        </p:txBody>
      </p:sp>
      <p:sp>
        <p:nvSpPr>
          <p:cNvPr id="20" name="Text Box 55"/>
          <p:cNvSpPr txBox="1">
            <a:spLocks noChangeArrowheads="1"/>
          </p:cNvSpPr>
          <p:nvPr/>
        </p:nvSpPr>
        <p:spPr bwMode="auto">
          <a:xfrm>
            <a:off x="4191000" y="838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;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3657311" y="732180"/>
                <a:ext cx="522921" cy="90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7311" y="732180"/>
                <a:ext cx="522921" cy="9010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2428846" y="725253"/>
                <a:ext cx="612399" cy="89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8846" y="725253"/>
                <a:ext cx="612399" cy="89255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5562832" y="666986"/>
                <a:ext cx="506613" cy="889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832" y="666986"/>
                <a:ext cx="506613" cy="88992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 Box 9"/>
              <p:cNvSpPr txBox="1">
                <a:spLocks noChangeArrowheads="1"/>
              </p:cNvSpPr>
              <p:nvPr/>
            </p:nvSpPr>
            <p:spPr bwMode="auto">
              <a:xfrm>
                <a:off x="6701819" y="645651"/>
                <a:ext cx="579437" cy="896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1819" y="645651"/>
                <a:ext cx="579437" cy="8961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80742"/>
              </p:ext>
            </p:extLst>
          </p:nvPr>
        </p:nvGraphicFramePr>
        <p:xfrm>
          <a:off x="8524875" y="574964"/>
          <a:ext cx="563984" cy="96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name="Equation" r:id="rId10" imgW="114250" imgH="228501" progId="Equation.DSMT4">
                  <p:embed/>
                </p:oleObj>
              </mc:Choice>
              <mc:Fallback>
                <p:oleObj name="Equation" r:id="rId10" imgW="114250" imgH="228501" progId="Equation.DSMT4">
                  <p:embed/>
                  <p:pic>
                    <p:nvPicPr>
                      <p:cNvPr id="1126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75" y="574964"/>
                        <a:ext cx="563984" cy="966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52"/>
          <p:cNvSpPr txBox="1">
            <a:spLocks noChangeArrowheads="1"/>
          </p:cNvSpPr>
          <p:nvPr/>
        </p:nvSpPr>
        <p:spPr bwMode="auto">
          <a:xfrm>
            <a:off x="386455" y="1828800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1142999" y="1661490"/>
                <a:ext cx="1143001" cy="89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altLang="en-US" sz="3600" b="1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2999" y="1661490"/>
                <a:ext cx="1143001" cy="89255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044314" y="1666555"/>
                <a:ext cx="1156086" cy="901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en-US" sz="2800" b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en-US" sz="2800" b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314" y="1666555"/>
                <a:ext cx="1156086" cy="90197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957470" y="1676400"/>
                <a:ext cx="1081130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470" y="1676400"/>
                <a:ext cx="1081130" cy="89896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1129406" y="2814639"/>
                <a:ext cx="1004194" cy="90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9406" y="2814639"/>
                <a:ext cx="1004194" cy="901016"/>
              </a:xfrm>
              <a:prstGeom prst="rect">
                <a:avLst/>
              </a:prstGeom>
              <a:blipFill rotWithShape="0">
                <a:blip r:embed="rId15"/>
                <a:stretch>
                  <a:fillRect r="-16970" b="-101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1968623" y="2807712"/>
                <a:ext cx="1077539" cy="91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en-US" sz="2800" b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623" y="2807712"/>
                <a:ext cx="1077539" cy="910762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2922731" y="2761233"/>
                <a:ext cx="1081130" cy="9077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en-US" sz="2800" b="1" i="1" dirty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731" y="2761233"/>
                <a:ext cx="1081130" cy="907749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5961530" y="1991380"/>
            <a:ext cx="505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b)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9"/>
              <p:cNvSpPr txBox="1">
                <a:spLocks noChangeArrowheads="1"/>
              </p:cNvSpPr>
              <p:nvPr/>
            </p:nvSpPr>
            <p:spPr bwMode="auto">
              <a:xfrm>
                <a:off x="6151794" y="1822703"/>
                <a:ext cx="989183" cy="889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1794" y="1822703"/>
                <a:ext cx="989183" cy="889924"/>
              </a:xfrm>
              <a:prstGeom prst="rect">
                <a:avLst/>
              </a:prstGeom>
              <a:blipFill rotWithShape="0">
                <a:blip r:embed="rId18"/>
                <a:stretch>
                  <a:fillRect r="-19136" b="-10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6781800" y="1822703"/>
                <a:ext cx="1676400" cy="892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altLang="en-US" sz="36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1800" y="1822703"/>
                <a:ext cx="1676400" cy="892552"/>
              </a:xfrm>
              <a:prstGeom prst="rect">
                <a:avLst/>
              </a:prstGeom>
              <a:blipFill rotWithShape="0">
                <a:blip r:embed="rId19"/>
                <a:stretch>
                  <a:fillRect r="-5091" b="-10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8201743" y="1822703"/>
                <a:ext cx="713657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1743" y="1822703"/>
                <a:ext cx="713657" cy="89896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9625442" y="2129135"/>
            <a:ext cx="1728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4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2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 Box 9"/>
              <p:cNvSpPr txBox="1">
                <a:spLocks noChangeArrowheads="1"/>
              </p:cNvSpPr>
              <p:nvPr/>
            </p:nvSpPr>
            <p:spPr bwMode="auto">
              <a:xfrm>
                <a:off x="11231563" y="1923257"/>
                <a:ext cx="579437" cy="896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altLang="en-US" sz="28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31563" y="1923257"/>
                <a:ext cx="579437" cy="896143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 Box 48"/>
          <p:cNvSpPr txBox="1">
            <a:spLocks noChangeArrowheads="1"/>
          </p:cNvSpPr>
          <p:nvPr/>
        </p:nvSpPr>
        <p:spPr bwMode="auto">
          <a:xfrm>
            <a:off x="457200" y="4280723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c)</a:t>
            </a:r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1487487" y="4280723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</a:rPr>
              <a:t>và</a:t>
            </a:r>
            <a:endParaRPr lang="en-US" altLang="en-US" sz="2800" b="1" dirty="0">
              <a:solidFill>
                <a:sysClr val="windowText" lastClr="000000"/>
              </a:solidFill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 Box 9"/>
              <p:cNvSpPr txBox="1">
                <a:spLocks noChangeArrowheads="1"/>
              </p:cNvSpPr>
              <p:nvPr/>
            </p:nvSpPr>
            <p:spPr bwMode="auto">
              <a:xfrm>
                <a:off x="889333" y="4113413"/>
                <a:ext cx="522921" cy="900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9333" y="4113413"/>
                <a:ext cx="522921" cy="90082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1817299" y="4122408"/>
                <a:ext cx="522921" cy="892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7299" y="4122408"/>
                <a:ext cx="522921" cy="89274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1828800" y="5246302"/>
                <a:ext cx="803691" cy="900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altLang="en-US" sz="3600" b="1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28800" y="5246302"/>
                <a:ext cx="803691" cy="900824"/>
              </a:xfrm>
              <a:prstGeom prst="rect">
                <a:avLst/>
              </a:prstGeom>
              <a:blipFill rotWithShape="0">
                <a:blip r:embed="rId24"/>
                <a:stretch>
                  <a:fillRect r="-15152" b="-108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 Box 9"/>
              <p:cNvSpPr txBox="1">
                <a:spLocks noChangeArrowheads="1"/>
              </p:cNvSpPr>
              <p:nvPr/>
            </p:nvSpPr>
            <p:spPr bwMode="auto">
              <a:xfrm>
                <a:off x="2650317" y="5246302"/>
                <a:ext cx="1312387" cy="900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en-US" sz="36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altLang="en-US" sz="3600" b="1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0317" y="5246302"/>
                <a:ext cx="1312387" cy="900824"/>
              </a:xfrm>
              <a:prstGeom prst="rect">
                <a:avLst/>
              </a:prstGeom>
              <a:blipFill rotWithShape="0">
                <a:blip r:embed="rId25"/>
                <a:stretch>
                  <a:fillRect r="-10698" b="-108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 Box 9"/>
              <p:cNvSpPr txBox="1">
                <a:spLocks noChangeArrowheads="1"/>
              </p:cNvSpPr>
              <p:nvPr/>
            </p:nvSpPr>
            <p:spPr bwMode="auto">
              <a:xfrm>
                <a:off x="3897646" y="5231885"/>
                <a:ext cx="674354" cy="898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altLang="en-US" sz="2800" b="1" i="0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7646" y="5231885"/>
                <a:ext cx="674354" cy="898964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5105632" y="5216816"/>
                <a:ext cx="775843" cy="892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altLang="en-US" sz="3600" b="1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5632" y="5216816"/>
                <a:ext cx="775843" cy="892745"/>
              </a:xfrm>
              <a:prstGeom prst="rect">
                <a:avLst/>
              </a:prstGeom>
              <a:blipFill rotWithShape="0">
                <a:blip r:embed="rId27"/>
                <a:stretch>
                  <a:fillRect r="-19685" b="-10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 Box 9"/>
              <p:cNvSpPr txBox="1">
                <a:spLocks noChangeArrowheads="1"/>
              </p:cNvSpPr>
              <p:nvPr/>
            </p:nvSpPr>
            <p:spPr bwMode="auto">
              <a:xfrm>
                <a:off x="5744606" y="5203812"/>
                <a:ext cx="1312387" cy="8927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1" i="0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altLang="en-US" sz="36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  <m:r>
                      <a:rPr lang="en-US" altLang="en-US" sz="3600" b="1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i="1" dirty="0" smtClean="0">
                    <a:solidFill>
                      <a:sysClr val="windowText" lastClr="000000"/>
                    </a:solidFill>
                    <a:latin typeface="Times New Roman" panose="02020603050405020304" pitchFamily="18" charset="0"/>
                  </a:rPr>
                  <a:t>=</a:t>
                </a:r>
                <a:endParaRPr lang="en-US" altLang="en-US" sz="36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44606" y="5203812"/>
                <a:ext cx="1312387" cy="892745"/>
              </a:xfrm>
              <a:prstGeom prst="rect">
                <a:avLst/>
              </a:prstGeom>
              <a:blipFill rotWithShape="0">
                <a:blip r:embed="rId28"/>
                <a:stretch>
                  <a:fillRect r="-10648" b="-10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 Box 9"/>
              <p:cNvSpPr txBox="1">
                <a:spLocks noChangeArrowheads="1"/>
              </p:cNvSpPr>
              <p:nvPr/>
            </p:nvSpPr>
            <p:spPr bwMode="auto">
              <a:xfrm>
                <a:off x="6945646" y="5189395"/>
                <a:ext cx="674354" cy="898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altLang="en-US" sz="28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𝟐𝟒</m:t>
                          </m:r>
                        </m:den>
                      </m:f>
                      <m:r>
                        <a:rPr lang="en-US" altLang="en-US" sz="2800" b="1" i="0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b="1" dirty="0">
                  <a:solidFill>
                    <a:sysClr val="windowText" lastClr="00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5646" y="5189395"/>
                <a:ext cx="674354" cy="898964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7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30" grpId="0"/>
      <p:bldP spid="31" grpId="0"/>
      <p:bldP spid="32" grpId="0"/>
      <p:bldP spid="33" grpId="0"/>
      <p:bldP spid="21" grpId="0"/>
      <p:bldP spid="22" grpId="0"/>
      <p:bldP spid="2" grpId="0"/>
      <p:bldP spid="3" grpId="0"/>
      <p:bldP spid="25" grpId="0"/>
      <p:bldP spid="26" grpId="0"/>
      <p:bldP spid="27" grpId="0"/>
      <p:bldP spid="28" grpId="0"/>
      <p:bldP spid="29" grpId="0"/>
      <p:bldP spid="35" grpId="0"/>
      <p:bldP spid="37" grpId="0"/>
      <p:bldP spid="38" grpId="0"/>
      <p:bldP spid="39" grpId="0"/>
      <p:bldP spid="42" grpId="0"/>
      <p:bldP spid="43" grpId="0"/>
      <p:bldP spid="44" grpId="0"/>
      <p:bldP spid="45" grpId="0"/>
      <p:bldP spid="46" grpId="0"/>
      <p:bldP spid="54" grpId="0"/>
      <p:bldP spid="55" grpId="0"/>
      <p:bldP spid="49" grpId="0"/>
      <p:bldP spid="56" grpId="0"/>
      <p:bldP spid="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446088" y="187470"/>
            <a:ext cx="106029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</a:rPr>
              <a:t>Bài</a:t>
            </a:r>
            <a:r>
              <a:rPr lang="en-US" altLang="en-US" sz="3000" b="1" dirty="0">
                <a:latin typeface="Times New Roman" panose="02020603050405020304" pitchFamily="18" charset="0"/>
              </a:rPr>
              <a:t> 3: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Tìm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các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sô</a:t>
            </a:r>
            <a:r>
              <a:rPr lang="en-US" altLang="en-US" sz="3000" b="1" dirty="0">
                <a:latin typeface="Times New Roman" panose="02020603050405020304" pitchFamily="18" charset="0"/>
              </a:rPr>
              <a:t>́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bằng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các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sô</a:t>
            </a:r>
            <a:r>
              <a:rPr lang="en-US" altLang="en-US" sz="3000" b="1" dirty="0">
                <a:latin typeface="Times New Roman" panose="02020603050405020304" pitchFamily="18" charset="0"/>
              </a:rPr>
              <a:t>́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dưới</a:t>
            </a:r>
            <a:r>
              <a:rPr lang="en-US" altLang="en-US" sz="3000" b="1" dirty="0">
                <a:latin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30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184780" y="1018021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4187403" y="1155096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5212414" y="1101777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6184398" y="1101345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7444691" y="1203587"/>
            <a:ext cx="260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46088" y="1839964"/>
            <a:ext cx="11167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Ta có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9"/>
              <p:cNvSpPr txBox="1">
                <a:spLocks noChangeArrowheads="1"/>
              </p:cNvSpPr>
              <p:nvPr/>
            </p:nvSpPr>
            <p:spPr bwMode="auto">
              <a:xfrm>
                <a:off x="3697367" y="942543"/>
                <a:ext cx="522921" cy="874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7367" y="942543"/>
                <a:ext cx="522921" cy="87434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 Box 9"/>
              <p:cNvSpPr txBox="1">
                <a:spLocks noChangeArrowheads="1"/>
              </p:cNvSpPr>
              <p:nvPr/>
            </p:nvSpPr>
            <p:spPr bwMode="auto">
              <a:xfrm>
                <a:off x="2622629" y="924372"/>
                <a:ext cx="612399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2629" y="924372"/>
                <a:ext cx="612399" cy="8792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4422173" y="960780"/>
                <a:ext cx="838660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22173" y="960780"/>
                <a:ext cx="838660" cy="8792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9"/>
              <p:cNvSpPr txBox="1">
                <a:spLocks noChangeArrowheads="1"/>
              </p:cNvSpPr>
              <p:nvPr/>
            </p:nvSpPr>
            <p:spPr bwMode="auto">
              <a:xfrm>
                <a:off x="5503395" y="957104"/>
                <a:ext cx="579437" cy="898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en-US" sz="28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3395" y="957104"/>
                <a:ext cx="579437" cy="89896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6629619" y="991034"/>
                <a:ext cx="838660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29619" y="991034"/>
                <a:ext cx="838660" cy="8792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1611194" y="2216479"/>
                <a:ext cx="965283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sz="3600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en-US" sz="3600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</a:t>
                </a:r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11194" y="2216479"/>
                <a:ext cx="965283" cy="879215"/>
              </a:xfrm>
              <a:prstGeom prst="rect">
                <a:avLst/>
              </a:prstGeom>
              <a:blipFill>
                <a:blip r:embed="rId7"/>
                <a:stretch>
                  <a:fillRect r="-1258"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9"/>
              <p:cNvSpPr txBox="1">
                <a:spLocks noChangeArrowheads="1"/>
              </p:cNvSpPr>
              <p:nvPr/>
            </p:nvSpPr>
            <p:spPr bwMode="auto">
              <a:xfrm>
                <a:off x="3489672" y="2216479"/>
                <a:ext cx="838660" cy="791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89672" y="2216479"/>
                <a:ext cx="838660" cy="7918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3043961" y="4483310"/>
                <a:ext cx="1152380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3961" y="4483310"/>
                <a:ext cx="1152380" cy="879215"/>
              </a:xfrm>
              <a:prstGeom prst="rect">
                <a:avLst/>
              </a:prstGeom>
              <a:blipFill>
                <a:blip r:embed="rId9"/>
                <a:stretch>
                  <a:fillRect l="-4233" b="-551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2326025" y="2256180"/>
                <a:ext cx="1286908" cy="791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en-US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altLang="en-US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</a:t>
                </a:r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6025" y="2256180"/>
                <a:ext cx="1286908" cy="791820"/>
              </a:xfrm>
              <a:prstGeom prst="rect">
                <a:avLst/>
              </a:prstGeom>
              <a:blipFill rotWithShape="0">
                <a:blip r:embed="rId10"/>
                <a:stretch>
                  <a:fillRect r="-8531" b="-10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 Box 9"/>
              <p:cNvSpPr txBox="1">
                <a:spLocks noChangeArrowheads="1"/>
              </p:cNvSpPr>
              <p:nvPr/>
            </p:nvSpPr>
            <p:spPr bwMode="auto">
              <a:xfrm>
                <a:off x="1383921" y="3272005"/>
                <a:ext cx="1044536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en-US" sz="3600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83921" y="3272005"/>
                <a:ext cx="1044536" cy="879215"/>
              </a:xfrm>
              <a:prstGeom prst="rect">
                <a:avLst/>
              </a:prstGeom>
              <a:blipFill>
                <a:blip r:embed="rId11"/>
                <a:stretch>
                  <a:fillRect b="-111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9"/>
              <p:cNvSpPr txBox="1">
                <a:spLocks noChangeArrowheads="1"/>
              </p:cNvSpPr>
              <p:nvPr/>
            </p:nvSpPr>
            <p:spPr bwMode="auto">
              <a:xfrm>
                <a:off x="2232975" y="3272005"/>
                <a:ext cx="2259320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altLang="en-US" sz="3600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</a:t>
                </a:r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2975" y="3272005"/>
                <a:ext cx="2259320" cy="879215"/>
              </a:xfrm>
              <a:prstGeom prst="rect">
                <a:avLst/>
              </a:prstGeom>
              <a:blipFill>
                <a:blip r:embed="rId12"/>
                <a:stretch>
                  <a:fillRect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 Box 9"/>
              <p:cNvSpPr txBox="1">
                <a:spLocks noChangeArrowheads="1"/>
              </p:cNvSpPr>
              <p:nvPr/>
            </p:nvSpPr>
            <p:spPr bwMode="auto">
              <a:xfrm>
                <a:off x="3748895" y="3283699"/>
                <a:ext cx="579437" cy="786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altLang="en-US" sz="24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8895" y="3283699"/>
                <a:ext cx="579437" cy="786177"/>
              </a:xfrm>
              <a:prstGeom prst="rect">
                <a:avLst/>
              </a:prstGeom>
              <a:blipFill>
                <a:blip r:embed="rId13"/>
                <a:stretch>
                  <a:fillRect r="-31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9"/>
              <p:cNvSpPr txBox="1">
                <a:spLocks noChangeArrowheads="1"/>
              </p:cNvSpPr>
              <p:nvPr/>
            </p:nvSpPr>
            <p:spPr bwMode="auto">
              <a:xfrm>
                <a:off x="1345528" y="4495800"/>
                <a:ext cx="1082930" cy="874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en-US" sz="3600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3600" b="1" i="1" dirty="0" smtClean="0">
                    <a:latin typeface="Times New Roman" panose="02020603050405020304" pitchFamily="18" charset="0"/>
                  </a:rPr>
                  <a:t>=</a:t>
                </a:r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45528" y="4495800"/>
                <a:ext cx="1082930" cy="874342"/>
              </a:xfrm>
              <a:prstGeom prst="rect">
                <a:avLst/>
              </a:prstGeom>
              <a:blipFill>
                <a:blip r:embed="rId14"/>
                <a:stretch>
                  <a:fillRect b="-104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 Box 9"/>
              <p:cNvSpPr txBox="1">
                <a:spLocks noChangeArrowheads="1"/>
              </p:cNvSpPr>
              <p:nvPr/>
            </p:nvSpPr>
            <p:spPr bwMode="auto">
              <a:xfrm>
                <a:off x="2268597" y="4469207"/>
                <a:ext cx="1008003" cy="887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8597" y="4469207"/>
                <a:ext cx="1008003" cy="88716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9"/>
              <p:cNvSpPr txBox="1">
                <a:spLocks noChangeArrowheads="1"/>
              </p:cNvSpPr>
              <p:nvPr/>
            </p:nvSpPr>
            <p:spPr bwMode="auto">
              <a:xfrm>
                <a:off x="1436544" y="5425407"/>
                <a:ext cx="522921" cy="874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36544" y="5425407"/>
                <a:ext cx="522921" cy="87434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9"/>
              <p:cNvSpPr txBox="1">
                <a:spLocks noChangeArrowheads="1"/>
              </p:cNvSpPr>
              <p:nvPr/>
            </p:nvSpPr>
            <p:spPr bwMode="auto">
              <a:xfrm>
                <a:off x="1881795" y="5466099"/>
                <a:ext cx="1779356" cy="8785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en-US" sz="3600" b="0" i="0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en-US" dirty="0" smtClean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en-US" b="1" dirty="0" smtClean="0">
                    <a:latin typeface="Times New Roman" panose="02020603050405020304" pitchFamily="18" charset="0"/>
                  </a:rPr>
                  <a:t>=</a:t>
                </a:r>
                <a:r>
                  <a:rPr lang="en-US" altLang="en-US" dirty="0" smtClean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</a:t>
                </a:r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2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1795" y="5466099"/>
                <a:ext cx="1779356" cy="878574"/>
              </a:xfrm>
              <a:prstGeom prst="rect">
                <a:avLst/>
              </a:prstGeom>
              <a:blipFill rotWithShape="0">
                <a:blip r:embed="rId17"/>
                <a:stretch>
                  <a:fillRect l="-8904" r="-2055"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3552637" y="5455904"/>
                <a:ext cx="638363" cy="783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40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400" b="0" i="0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en-US" sz="24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52637" y="5455904"/>
                <a:ext cx="638363" cy="78380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 Box 9"/>
              <p:cNvSpPr txBox="1">
                <a:spLocks noChangeArrowheads="1"/>
              </p:cNvSpPr>
              <p:nvPr/>
            </p:nvSpPr>
            <p:spPr bwMode="auto">
              <a:xfrm>
                <a:off x="6036117" y="2700074"/>
                <a:ext cx="817262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altLang="en-US" sz="3600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</a:t>
                </a:r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36117" y="2700074"/>
                <a:ext cx="817262" cy="879215"/>
              </a:xfrm>
              <a:prstGeom prst="rect">
                <a:avLst/>
              </a:prstGeom>
              <a:blipFill rotWithShape="0">
                <a:blip r:embed="rId19"/>
                <a:stretch>
                  <a:fillRect r="-18657"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6706345" y="2702185"/>
                <a:ext cx="838660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06345" y="2702185"/>
                <a:ext cx="838660" cy="87921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7391400" y="2693635"/>
                <a:ext cx="1489778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dirty="0" smtClean="0"/>
                  <a:t>=</a:t>
                </a:r>
                <a:r>
                  <a:rPr lang="en-US" altLang="en-US" dirty="0" smtClean="0">
                    <a:solidFill>
                      <a:srgbClr val="0000CC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en-US" altLang="en-US" sz="3600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91400" y="2693635"/>
                <a:ext cx="1489778" cy="879215"/>
              </a:xfrm>
              <a:prstGeom prst="rect">
                <a:avLst/>
              </a:prstGeom>
              <a:blipFill rotWithShape="0">
                <a:blip r:embed="rId21"/>
                <a:stretch>
                  <a:fillRect l="-10656"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 Box 9"/>
              <p:cNvSpPr txBox="1">
                <a:spLocks noChangeArrowheads="1"/>
              </p:cNvSpPr>
              <p:nvPr/>
            </p:nvSpPr>
            <p:spPr bwMode="auto">
              <a:xfrm>
                <a:off x="6102374" y="5015267"/>
                <a:ext cx="838105" cy="874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altLang="en-US" sz="3600" b="0" i="0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</a:t>
                </a:r>
                <a:endPara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02374" y="5015267"/>
                <a:ext cx="838105" cy="874342"/>
              </a:xfrm>
              <a:prstGeom prst="rect">
                <a:avLst/>
              </a:prstGeom>
              <a:blipFill rotWithShape="0">
                <a:blip r:embed="rId22"/>
                <a:stretch>
                  <a:fillRect r="-15217" b="-629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7318069" y="5064385"/>
                <a:ext cx="1201006" cy="879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:r>
                  <a:rPr lang="en-US" altLang="en-US" b="1" i="1" dirty="0" smtClean="0">
                    <a:latin typeface="Times New Roman" panose="02020603050405020304" pitchFamily="18" charset="0"/>
                  </a:rPr>
                  <a:t>=</a:t>
                </a:r>
                <a:r>
                  <a:rPr lang="en-US" altLang="en-US" dirty="0" smtClean="0">
                    <a:solidFill>
                      <a:srgbClr val="0000CC"/>
                    </a:solidFill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US" altLang="en-US" sz="3600" i="1" dirty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US" altLang="en-US" sz="3600" dirty="0">
                  <a:solidFill>
                    <a:srgbClr val="0000CC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8069" y="5064385"/>
                <a:ext cx="1201006" cy="879215"/>
              </a:xfrm>
              <a:prstGeom prst="rect">
                <a:avLst/>
              </a:prstGeom>
              <a:blipFill rotWithShape="0">
                <a:blip r:embed="rId23"/>
                <a:stretch>
                  <a:fillRect l="-12690" b="-625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 Box 9"/>
              <p:cNvSpPr txBox="1">
                <a:spLocks noChangeArrowheads="1"/>
              </p:cNvSpPr>
              <p:nvPr/>
            </p:nvSpPr>
            <p:spPr bwMode="auto">
              <a:xfrm>
                <a:off x="6789929" y="5008860"/>
                <a:ext cx="559623" cy="898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altLang="en-US" sz="28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9929" y="5008860"/>
                <a:ext cx="559623" cy="898964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 Box 9"/>
              <p:cNvSpPr txBox="1">
                <a:spLocks noChangeArrowheads="1"/>
              </p:cNvSpPr>
              <p:nvPr/>
            </p:nvSpPr>
            <p:spPr bwMode="auto">
              <a:xfrm>
                <a:off x="7877430" y="1053787"/>
                <a:ext cx="579437" cy="9017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280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num>
                        <m:den>
                          <m:r>
                            <a:rPr lang="en-US" altLang="en-US" sz="2800" b="0" i="1" dirty="0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altLang="en-US" sz="28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77430" y="1053787"/>
                <a:ext cx="579437" cy="901785"/>
              </a:xfrm>
              <a:prstGeom prst="rect">
                <a:avLst/>
              </a:prstGeom>
              <a:blipFill rotWithShape="0">
                <a:blip r:embed="rId25"/>
                <a:stretch>
                  <a:fillRect r="-189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>
          <a:xfrm>
            <a:off x="5184093" y="2285849"/>
            <a:ext cx="302307" cy="1816253"/>
          </a:xfrm>
          <a:prstGeom prst="rightBrace">
            <a:avLst>
              <a:gd name="adj1" fmla="val 8333"/>
              <a:gd name="adj2" fmla="val 4844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/>
          <p:cNvSpPr/>
          <p:nvPr/>
        </p:nvSpPr>
        <p:spPr>
          <a:xfrm>
            <a:off x="5184092" y="4557972"/>
            <a:ext cx="302307" cy="1816253"/>
          </a:xfrm>
          <a:prstGeom prst="rightBrace">
            <a:avLst>
              <a:gd name="adj1" fmla="val 8333"/>
              <a:gd name="adj2" fmla="val 4844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5" grpId="0"/>
      <p:bldP spid="12302" grpId="0"/>
      <p:bldP spid="12303" grpId="0"/>
      <p:bldP spid="12304" grpId="0"/>
      <p:bldP spid="12305" grpId="0"/>
      <p:bldP spid="12309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2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1" y="685800"/>
            <a:ext cx="9677400" cy="3939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20000"/>
              </a:lnSpc>
              <a:buAutoNum type="arabicPeriod"/>
            </a:pP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3" y="619125"/>
            <a:ext cx="68643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4838"/>
            <a:ext cx="12192000" cy="117316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C50AB22-24C0-4F06-AAEF-B60BDDA51076}"/>
              </a:ext>
            </a:extLst>
          </p:cNvPr>
          <p:cNvSpPr txBox="1"/>
          <p:nvPr/>
        </p:nvSpPr>
        <p:spPr>
          <a:xfrm>
            <a:off x="4023360" y="2585720"/>
            <a:ext cx="438912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adugi" panose="020B0502040204020203" pitchFamily="34" charset="0"/>
                <a:cs typeface="Times New Roman" panose="02020603050405020304" pitchFamily="18" charset="0"/>
              </a:rPr>
              <a:t>KHỞI ĐỘNG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Gadugi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32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16200000">
            <a:off x="7396163" y="2738438"/>
            <a:ext cx="4800600" cy="847725"/>
            <a:chOff x="2350" y="1008"/>
            <a:chExt cx="1826" cy="534"/>
          </a:xfrm>
        </p:grpSpPr>
        <p:pic>
          <p:nvPicPr>
            <p:cNvPr id="8195" name="Picture 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7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199" name="Group 7"/>
          <p:cNvGrpSpPr>
            <a:grpSpLocks/>
          </p:cNvGrpSpPr>
          <p:nvPr/>
        </p:nvGrpSpPr>
        <p:grpSpPr bwMode="auto">
          <a:xfrm rot="16200000">
            <a:off x="80963" y="3805238"/>
            <a:ext cx="4800600" cy="847725"/>
            <a:chOff x="2350" y="1008"/>
            <a:chExt cx="1826" cy="534"/>
          </a:xfrm>
        </p:grpSpPr>
        <p:pic>
          <p:nvPicPr>
            <p:cNvPr id="8200" name="Picture 8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1" name="Picture 9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2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3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905000" y="304801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Clip" r:id="rId4" imgW="1109880" imgH="818280" progId="MS_ClipArt_Gallery.2">
                  <p:embed/>
                </p:oleObj>
              </mc:Choice>
              <mc:Fallback>
                <p:oleObj name="Clip" r:id="rId4" imgW="1109880" imgH="8182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1"/>
                        <a:ext cx="18288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4" name="AutoShape 8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601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8275" name="Picture 83" descr="Free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1"/>
            <a:ext cx="1265238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6" name="Picture 84" descr="Funny Cartoon Be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51745"/>
            <a:ext cx="11430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7" name="AutoShape 85"/>
          <p:cNvSpPr>
            <a:spLocks noChangeArrowheads="1"/>
          </p:cNvSpPr>
          <p:nvPr/>
        </p:nvSpPr>
        <p:spPr bwMode="auto">
          <a:xfrm>
            <a:off x="2560637" y="1519238"/>
            <a:ext cx="6973888" cy="4835842"/>
          </a:xfrm>
          <a:prstGeom prst="cloudCallout">
            <a:avLst>
              <a:gd name="adj1" fmla="val 67134"/>
              <a:gd name="adj2" fmla="val -48792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31. </a:t>
            </a:r>
          </a:p>
          <a:p>
            <a:pPr algn="ctr" eaLnBrk="1" hangingPunct="1">
              <a:defRPr/>
            </a:pP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alt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6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7" name="Group 9"/>
          <p:cNvGrpSpPr>
            <a:grpSpLocks/>
          </p:cNvGrpSpPr>
          <p:nvPr/>
        </p:nvGrpSpPr>
        <p:grpSpPr bwMode="auto">
          <a:xfrm rot="16200000">
            <a:off x="7396163" y="2967038"/>
            <a:ext cx="4800600" cy="847725"/>
            <a:chOff x="2350" y="1008"/>
            <a:chExt cx="1826" cy="534"/>
          </a:xfrm>
        </p:grpSpPr>
        <p:pic>
          <p:nvPicPr>
            <p:cNvPr id="7178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9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0" name="Picture 12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1" name="Picture 1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82" name="Group 14"/>
          <p:cNvGrpSpPr>
            <a:grpSpLocks/>
          </p:cNvGrpSpPr>
          <p:nvPr/>
        </p:nvGrpSpPr>
        <p:grpSpPr bwMode="auto">
          <a:xfrm rot="16200000">
            <a:off x="4849274" y="5875471"/>
            <a:ext cx="4800600" cy="847725"/>
            <a:chOff x="2350" y="1008"/>
            <a:chExt cx="1826" cy="534"/>
          </a:xfrm>
        </p:grpSpPr>
        <p:pic>
          <p:nvPicPr>
            <p:cNvPr id="7183" name="Picture 1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4" name="Picture 1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5" name="Picture 17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6" name="Picture 18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524000" y="304801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Clip" r:id="rId4" imgW="1109880" imgH="818280" progId="MS_ClipArt_Gallery.2">
                  <p:embed/>
                </p:oleObj>
              </mc:Choice>
              <mc:Fallback>
                <p:oleObj name="Clip" r:id="rId4" imgW="1109880" imgH="8182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1"/>
                        <a:ext cx="18288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8686800" y="3048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7" name="Clip" r:id="rId6" imgW="2082600" imgH="3003480" progId="MS_ClipArt_Gallery.2">
                  <p:embed/>
                </p:oleObj>
              </mc:Choice>
              <mc:Fallback>
                <p:oleObj name="Clip" r:id="rId6" imgW="2082600" imgH="30034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304800"/>
                        <a:ext cx="1981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3536950" y="693738"/>
            <a:ext cx="5410200" cy="5791200"/>
            <a:chOff x="47" y="0"/>
            <a:chExt cx="5713" cy="4320"/>
          </a:xfrm>
        </p:grpSpPr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3" name="Freeform 45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7" name="Freeform 49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8" name="Freeform 50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2" name="Freeform 54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4" name="Freeform 56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5" name="Freeform 57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6" name="Freeform 58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7" name="Freeform 59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8" name="Freeform 60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9" name="Freeform 61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0" name="Freeform 62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1" name="Freeform 63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2" name="Freeform 64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3" name="Freeform 65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8" name="Freeform 70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9" name="Freeform 71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40" name="Freeform 72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41" name="Freeform 73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7242" name="Group 74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243" name="Freeform 75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44" name="Freeform 76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45" name="Freeform 77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7247" name="Group 79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7248" name="Freeform 80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49" name="Freeform 81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0" name="Freeform 82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1" name="Freeform 83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2" name="Freeform 84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3" name="Freeform 85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4" name="Freeform 86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5" name="Freeform 87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256" name="Text Box 88"/>
          <p:cNvSpPr txBox="1">
            <a:spLocks noChangeArrowheads="1"/>
          </p:cNvSpPr>
          <p:nvPr/>
        </p:nvSpPr>
        <p:spPr bwMode="auto">
          <a:xfrm>
            <a:off x="4419601" y="2476501"/>
            <a:ext cx="37496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2800" b="1" dirty="0">
                <a:solidFill>
                  <a:srgbClr val="009900"/>
                </a:solidFill>
              </a:rPr>
              <a:t>TẤT NHIÊN RỒI.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2800" b="1" dirty="0">
                <a:solidFill>
                  <a:srgbClr val="FF00FF"/>
                </a:solidFill>
              </a:rPr>
              <a:t> BẠN LÀ PHÂN SỐ : 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en-US" altLang="en-US" sz="2800" b="1" dirty="0">
              <a:solidFill>
                <a:srgbClr val="FF00FF"/>
              </a:solidFill>
            </a:endParaRPr>
          </a:p>
        </p:txBody>
      </p:sp>
      <p:sp>
        <p:nvSpPr>
          <p:cNvPr id="7259" name="AutoShape 9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9601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6064250" y="36893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31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213902" y="41910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6" name="Line 14"/>
          <p:cNvSpPr>
            <a:spLocks noChangeShapeType="1"/>
          </p:cNvSpPr>
          <p:nvPr/>
        </p:nvSpPr>
        <p:spPr bwMode="auto">
          <a:xfrm>
            <a:off x="6113138" y="4277503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5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16200000">
            <a:off x="7396163" y="2738438"/>
            <a:ext cx="4800600" cy="847725"/>
            <a:chOff x="2350" y="1008"/>
            <a:chExt cx="1826" cy="534"/>
          </a:xfrm>
        </p:grpSpPr>
        <p:pic>
          <p:nvPicPr>
            <p:cNvPr id="8195" name="Picture 3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6" name="Picture 4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7" name="Picture 5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8" name="Picture 6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199" name="Group 7"/>
          <p:cNvGrpSpPr>
            <a:grpSpLocks/>
          </p:cNvGrpSpPr>
          <p:nvPr/>
        </p:nvGrpSpPr>
        <p:grpSpPr bwMode="auto">
          <a:xfrm rot="16200000">
            <a:off x="80963" y="3805238"/>
            <a:ext cx="4800600" cy="847725"/>
            <a:chOff x="2350" y="1008"/>
            <a:chExt cx="1826" cy="534"/>
          </a:xfrm>
        </p:grpSpPr>
        <p:pic>
          <p:nvPicPr>
            <p:cNvPr id="8200" name="Picture 8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1" name="Picture 9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2" name="Picture 10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3" name="Picture 11" descr="SPARKLES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905000" y="304801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Clip" r:id="rId4" imgW="1109880" imgH="818280" progId="MS_ClipArt_Gallery.2">
                  <p:embed/>
                </p:oleObj>
              </mc:Choice>
              <mc:Fallback>
                <p:oleObj name="Clip" r:id="rId4" imgW="1109880" imgH="8182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1"/>
                        <a:ext cx="18288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4" name="AutoShape 8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9601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8275" name="Picture 83" descr="Free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800601"/>
            <a:ext cx="1265238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76" name="Picture 84" descr="Funny Cartoon Be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651745"/>
            <a:ext cx="11430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77" name="AutoShape 85"/>
          <p:cNvSpPr>
            <a:spLocks noChangeArrowheads="1"/>
          </p:cNvSpPr>
          <p:nvPr/>
        </p:nvSpPr>
        <p:spPr bwMode="auto">
          <a:xfrm>
            <a:off x="2560637" y="1519238"/>
            <a:ext cx="5897563" cy="41148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</a:p>
          <a:p>
            <a:pPr algn="ctr" eaLnBrk="1" hangingPunct="1">
              <a:defRPr/>
            </a:pP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altLang="en-US" sz="4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4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1524000" y="304801"/>
          <a:ext cx="182880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Clip" r:id="rId3" imgW="1109880" imgH="818280" progId="MS_ClipArt_Gallery.2">
                  <p:embed/>
                </p:oleObj>
              </mc:Choice>
              <mc:Fallback>
                <p:oleObj name="Clip" r:id="rId3" imgW="1109880" imgH="8182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1"/>
                        <a:ext cx="182880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8686800" y="304800"/>
          <a:ext cx="19812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Clip" r:id="rId5" imgW="2082600" imgH="3003480" progId="MS_ClipArt_Gallery.2">
                  <p:embed/>
                </p:oleObj>
              </mc:Choice>
              <mc:Fallback>
                <p:oleObj name="Clip" r:id="rId5" imgW="2082600" imgH="30034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304800"/>
                        <a:ext cx="19812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3536950" y="693738"/>
            <a:ext cx="5410200" cy="5791200"/>
            <a:chOff x="47" y="0"/>
            <a:chExt cx="5713" cy="4320"/>
          </a:xfrm>
        </p:grpSpPr>
        <p:sp>
          <p:nvSpPr>
            <p:cNvPr id="7190" name="Freeform 22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3" name="Freeform 45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4" name="Freeform 46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5" name="Freeform 47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6" name="Freeform 48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7" name="Freeform 49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8" name="Freeform 50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19" name="Freeform 51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0" name="Freeform 52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1" name="Freeform 53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2" name="Freeform 54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3" name="Freeform 55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4" name="Freeform 56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5" name="Freeform 57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6" name="Freeform 58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7" name="Freeform 59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8" name="Freeform 60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29" name="Freeform 61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0" name="Freeform 62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1" name="Freeform 63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2" name="Freeform 64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3" name="Freeform 65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4" name="Freeform 66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5" name="Freeform 67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6" name="Freeform 68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7" name="Freeform 69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8" name="Freeform 70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39" name="Freeform 71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40" name="Freeform 72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241" name="Freeform 73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7242" name="Group 74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7243" name="Freeform 75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44" name="Freeform 76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45" name="Freeform 77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7247" name="Group 79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7248" name="Freeform 80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49" name="Freeform 81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0" name="Freeform 82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1" name="Freeform 83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2" name="Freeform 84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3" name="Freeform 85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4" name="Freeform 86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55" name="Freeform 87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256" name="Text Box 88"/>
          <p:cNvSpPr txBox="1">
            <a:spLocks noChangeArrowheads="1"/>
          </p:cNvSpPr>
          <p:nvPr/>
        </p:nvSpPr>
        <p:spPr bwMode="auto">
          <a:xfrm>
            <a:off x="4419601" y="2476501"/>
            <a:ext cx="374967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2800" b="1" dirty="0">
                <a:solidFill>
                  <a:srgbClr val="009900"/>
                </a:solidFill>
              </a:rPr>
              <a:t>TẤT NHIÊN RỒI.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US" altLang="en-US" sz="2800" b="1" dirty="0">
                <a:solidFill>
                  <a:srgbClr val="FF00FF"/>
                </a:solidFill>
              </a:rPr>
              <a:t> BẠN LÀ PHÂN SỐ :    </a:t>
            </a:r>
          </a:p>
        </p:txBody>
      </p:sp>
      <p:sp>
        <p:nvSpPr>
          <p:cNvPr id="7259" name="AutoShape 9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9601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198734" y="36893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5195986" y="41910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6" name="Line 14"/>
          <p:cNvSpPr>
            <a:spLocks noChangeShapeType="1"/>
          </p:cNvSpPr>
          <p:nvPr/>
        </p:nvSpPr>
        <p:spPr bwMode="auto">
          <a:xfrm>
            <a:off x="5095222" y="4277503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87" name="Text Box 14"/>
          <p:cNvSpPr txBox="1">
            <a:spLocks noChangeArrowheads="1"/>
          </p:cNvSpPr>
          <p:nvPr/>
        </p:nvSpPr>
        <p:spPr bwMode="auto">
          <a:xfrm>
            <a:off x="5937971" y="3635399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88" name="Text Box 15"/>
          <p:cNvSpPr txBox="1">
            <a:spLocks noChangeArrowheads="1"/>
          </p:cNvSpPr>
          <p:nvPr/>
        </p:nvSpPr>
        <p:spPr bwMode="auto">
          <a:xfrm>
            <a:off x="5950780" y="4222734"/>
            <a:ext cx="6463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defRPr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6079325" y="4276749"/>
            <a:ext cx="5334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sz="3600">
              <a:solidFill>
                <a:srgbClr val="00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61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7" grpId="0"/>
      <p:bldP spid="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6096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57200" y="304800"/>
            <a:ext cx="6781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800100" y="1160463"/>
            <a:ext cx="1905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3270250" y="1125538"/>
          <a:ext cx="9858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" name="Equation" r:id="rId4" imgW="241300" imgH="228600" progId="Equation.DSMT4">
                  <p:embed/>
                </p:oleObj>
              </mc:Choice>
              <mc:Fallback>
                <p:oleObj name="Equation" r:id="rId4" imgW="2413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1125538"/>
                        <a:ext cx="985838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6"/>
          <p:cNvGraphicFramePr>
            <a:graphicFrameLocks noChangeAspect="1"/>
          </p:cNvGraphicFramePr>
          <p:nvPr/>
        </p:nvGraphicFramePr>
        <p:xfrm>
          <a:off x="5708650" y="1125538"/>
          <a:ext cx="44291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Equation" r:id="rId6" imgW="203112" imgH="393529" progId="Equation.3">
                  <p:embed/>
                </p:oleObj>
              </mc:Choice>
              <mc:Fallback>
                <p:oleObj name="Equation" r:id="rId6" imgW="203112" imgH="39352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1125538"/>
                        <a:ext cx="44291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27050" y="2329266"/>
            <a:ext cx="101520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788988" y="3914775"/>
            <a:ext cx="2133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graphicFrame>
        <p:nvGraphicFramePr>
          <p:cNvPr id="2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595106"/>
              </p:ext>
            </p:extLst>
          </p:nvPr>
        </p:nvGraphicFramePr>
        <p:xfrm>
          <a:off x="3114749" y="3811588"/>
          <a:ext cx="9858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8" imgW="317225" imgH="393359" progId="Equation.DSMT4">
                  <p:embed/>
                </p:oleObj>
              </mc:Choice>
              <mc:Fallback>
                <p:oleObj name="Equation" r:id="rId8" imgW="317225" imgH="39335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749" y="3811588"/>
                        <a:ext cx="98583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0"/>
          <p:cNvGraphicFramePr>
            <a:graphicFrameLocks noChangeAspect="1"/>
          </p:cNvGraphicFramePr>
          <p:nvPr/>
        </p:nvGraphicFramePr>
        <p:xfrm>
          <a:off x="5634038" y="3894138"/>
          <a:ext cx="46196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3894138"/>
                        <a:ext cx="461962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94531" y="5105400"/>
            <a:ext cx="98790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433668"/>
              </p:ext>
            </p:extLst>
          </p:nvPr>
        </p:nvGraphicFramePr>
        <p:xfrm>
          <a:off x="4267200" y="1143000"/>
          <a:ext cx="140335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9" name="Equation" r:id="rId12" imgW="342751" imgH="228501" progId="Equation.DSMT4">
                  <p:embed/>
                </p:oleObj>
              </mc:Choice>
              <mc:Fallback>
                <p:oleObj name="Equation" r:id="rId12" imgW="342751" imgH="22850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43000"/>
                        <a:ext cx="1403350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9"/>
          <p:cNvGraphicFramePr>
            <a:graphicFrameLocks noChangeAspect="1"/>
          </p:cNvGraphicFramePr>
          <p:nvPr/>
        </p:nvGraphicFramePr>
        <p:xfrm>
          <a:off x="4033838" y="3811588"/>
          <a:ext cx="172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0" name="Equation" r:id="rId14" imgW="482391" imgH="393529" progId="Equation.DSMT4">
                  <p:embed/>
                </p:oleObj>
              </mc:Choice>
              <mc:Fallback>
                <p:oleObj name="Equation" r:id="rId14" imgW="482391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3811588"/>
                        <a:ext cx="1727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  <p:bldP spid="3093" grpId="0"/>
      <p:bldP spid="26" grpId="0"/>
      <p:bldP spid="28" grpId="0"/>
      <p:bldP spid="256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2362200" y="3810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altLang="en-US" sz="2400" b="1" dirty="0"/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dirty="0" err="1"/>
              <a:t>Ví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dụ</a:t>
            </a:r>
            <a:r>
              <a:rPr lang="en-US" altLang="en-US" sz="2400" b="1" dirty="0"/>
              <a:t>: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en-US" sz="2400" b="1" dirty="0"/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dirty="0" err="1"/>
              <a:t>hoặc</a:t>
            </a:r>
            <a:r>
              <a:rPr lang="en-US" altLang="en-US" sz="2400" b="1" dirty="0"/>
              <a:t>: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altLang="en-US" sz="2400" b="1" dirty="0"/>
          </a:p>
        </p:txBody>
      </p:sp>
      <p:grpSp>
        <p:nvGrpSpPr>
          <p:cNvPr id="15" name="Group 69"/>
          <p:cNvGrpSpPr>
            <a:grpSpLocks/>
          </p:cNvGrpSpPr>
          <p:nvPr/>
        </p:nvGrpSpPr>
        <p:grpSpPr bwMode="auto">
          <a:xfrm>
            <a:off x="3683758" y="3524249"/>
            <a:ext cx="3733800" cy="1047750"/>
            <a:chOff x="1248" y="2640"/>
            <a:chExt cx="2352" cy="660"/>
          </a:xfrm>
        </p:grpSpPr>
        <p:sp>
          <p:nvSpPr>
            <p:cNvPr id="16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1248" y="2640"/>
              <a:ext cx="2208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2000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 </a:t>
              </a:r>
              <a:r>
                <a:rPr lang="en-US" sz="2000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.VnSouthern" panose="020B7200000000000000" pitchFamily="34" charset="0"/>
                </a:rPr>
                <a:t>90          90 : 30           3</a:t>
              </a:r>
            </a:p>
          </p:txBody>
        </p:sp>
        <p:sp>
          <p:nvSpPr>
            <p:cNvPr id="17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1248" y="3072"/>
              <a:ext cx="2208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.VnSouthern" panose="020B7200000000000000" pitchFamily="34" charset="0"/>
                </a:rPr>
                <a:t>120      120 : 30        4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3264" y="2976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2064" y="2976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>
              <a:off x="1296" y="297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55"/>
            <p:cNvGrpSpPr>
              <a:grpSpLocks/>
            </p:cNvGrpSpPr>
            <p:nvPr/>
          </p:nvGrpSpPr>
          <p:grpSpPr bwMode="auto">
            <a:xfrm>
              <a:off x="1776" y="2928"/>
              <a:ext cx="144" cy="48"/>
              <a:chOff x="2016" y="2928"/>
              <a:chExt cx="144" cy="48"/>
            </a:xfrm>
          </p:grpSpPr>
          <p:sp>
            <p:nvSpPr>
              <p:cNvPr id="25" name="Line 56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57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58"/>
            <p:cNvGrpSpPr>
              <a:grpSpLocks/>
            </p:cNvGrpSpPr>
            <p:nvPr/>
          </p:nvGrpSpPr>
          <p:grpSpPr bwMode="auto">
            <a:xfrm>
              <a:off x="2928" y="2928"/>
              <a:ext cx="144" cy="48"/>
              <a:chOff x="2016" y="2928"/>
              <a:chExt cx="144" cy="48"/>
            </a:xfrm>
          </p:grpSpPr>
          <p:sp>
            <p:nvSpPr>
              <p:cNvPr id="23" name="Line 59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0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1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7" name="Group 71"/>
          <p:cNvGrpSpPr>
            <a:grpSpLocks/>
          </p:cNvGrpSpPr>
          <p:nvPr/>
        </p:nvGrpSpPr>
        <p:grpSpPr bwMode="auto">
          <a:xfrm>
            <a:off x="3733800" y="2019300"/>
            <a:ext cx="5943600" cy="1047750"/>
            <a:chOff x="1248" y="1584"/>
            <a:chExt cx="3744" cy="660"/>
          </a:xfrm>
        </p:grpSpPr>
        <p:sp>
          <p:nvSpPr>
            <p:cNvPr id="28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1248" y="1584"/>
              <a:ext cx="367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en-US" sz="20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Arial Black" panose="020B0A04020102020204" pitchFamily="34" charset="0"/>
                </a:rPr>
                <a:t> </a:t>
              </a:r>
              <a:r>
                <a:rPr lang="en-US" sz="20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.VnSouthern" panose="020B7200000000000000" pitchFamily="34" charset="0"/>
                </a:rPr>
                <a:t>90          90 : 10          9          9 : 3           3</a:t>
              </a:r>
            </a:p>
          </p:txBody>
        </p:sp>
        <p:sp>
          <p:nvSpPr>
            <p:cNvPr id="34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248" y="2016"/>
              <a:ext cx="3672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.VnSouthern" panose="020B7200000000000000" pitchFamily="34" charset="0"/>
                </a:rPr>
                <a:t>120       120 : 10         12        12 : 3          4</a:t>
              </a: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4800" y="19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3744" y="1920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2016" y="1920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1248" y="19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9" name="Group 36"/>
            <p:cNvGrpSpPr>
              <a:grpSpLocks/>
            </p:cNvGrpSpPr>
            <p:nvPr/>
          </p:nvGrpSpPr>
          <p:grpSpPr bwMode="auto">
            <a:xfrm>
              <a:off x="1680" y="1872"/>
              <a:ext cx="144" cy="48"/>
              <a:chOff x="2016" y="2928"/>
              <a:chExt cx="144" cy="48"/>
            </a:xfrm>
          </p:grpSpPr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2832" y="1872"/>
              <a:ext cx="144" cy="48"/>
              <a:chOff x="2016" y="2928"/>
              <a:chExt cx="144" cy="48"/>
            </a:xfrm>
          </p:grpSpPr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41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" name="Group 42"/>
            <p:cNvGrpSpPr>
              <a:grpSpLocks/>
            </p:cNvGrpSpPr>
            <p:nvPr/>
          </p:nvGrpSpPr>
          <p:grpSpPr bwMode="auto">
            <a:xfrm>
              <a:off x="4464" y="1872"/>
              <a:ext cx="144" cy="48"/>
              <a:chOff x="2016" y="2928"/>
              <a:chExt cx="144" cy="48"/>
            </a:xfrm>
          </p:grpSpPr>
          <p:sp>
            <p:nvSpPr>
              <p:cNvPr id="46" name="Line 43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" name="Group 45"/>
            <p:cNvGrpSpPr>
              <a:grpSpLocks/>
            </p:cNvGrpSpPr>
            <p:nvPr/>
          </p:nvGrpSpPr>
          <p:grpSpPr bwMode="auto">
            <a:xfrm>
              <a:off x="3504" y="1872"/>
              <a:ext cx="144" cy="48"/>
              <a:chOff x="2016" y="2928"/>
              <a:chExt cx="144" cy="48"/>
            </a:xfrm>
          </p:grpSpPr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47"/>
              <p:cNvSpPr>
                <a:spLocks noChangeShapeType="1"/>
              </p:cNvSpPr>
              <p:nvPr/>
            </p:nvSpPr>
            <p:spPr bwMode="auto">
              <a:xfrm>
                <a:off x="2016" y="297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Line 70"/>
            <p:cNvSpPr>
              <a:spLocks noChangeShapeType="1"/>
            </p:cNvSpPr>
            <p:nvPr/>
          </p:nvSpPr>
          <p:spPr bwMode="auto">
            <a:xfrm>
              <a:off x="3120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</TotalTime>
  <Words>459</Words>
  <Application>Microsoft Office PowerPoint</Application>
  <PresentationFormat>Widescreen</PresentationFormat>
  <Paragraphs>150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.VnSouthern</vt:lpstr>
      <vt:lpstr>Arial</vt:lpstr>
      <vt:lpstr>Arial Black</vt:lpstr>
      <vt:lpstr>Calibri</vt:lpstr>
      <vt:lpstr>Calibri Light</vt:lpstr>
      <vt:lpstr>Cambria Math</vt:lpstr>
      <vt:lpstr>Gadugi</vt:lpstr>
      <vt:lpstr>Times New Roman</vt:lpstr>
      <vt:lpstr>Verdana</vt:lpstr>
      <vt:lpstr>VNI-Times</vt:lpstr>
      <vt:lpstr>Wingdings</vt:lpstr>
      <vt:lpstr>Office Theme</vt:lpstr>
      <vt:lpstr>Default Design</vt:lpstr>
      <vt:lpstr>2_Default Design</vt:lpstr>
      <vt:lpstr>Equation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admin</cp:lastModifiedBy>
  <cp:revision>113</cp:revision>
  <dcterms:created xsi:type="dcterms:W3CDTF">2011-03-29T10:25:07Z</dcterms:created>
  <dcterms:modified xsi:type="dcterms:W3CDTF">2021-09-06T15:57:13Z</dcterms:modified>
</cp:coreProperties>
</file>